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8"/>
  </p:notesMasterIdLst>
  <p:sldIdLst>
    <p:sldId id="30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226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cc691e0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cc691e0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f52261c7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f52261c7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cc691e03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cc691e03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cc691e03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cc691e03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cc691e03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cc691e03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cc691e03f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cc691e03f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cc691e03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cc691e03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f3a655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2f3a655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f3a6555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f3a65550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152" y="128017"/>
            <a:ext cx="8997696" cy="113995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" sz="2800" dirty="0" smtClean="0">
                <a:solidFill>
                  <a:schemeClr val="lt1"/>
                </a:solidFill>
                <a:latin typeface="Konstruktor" pitchFamily="50" charset="0"/>
              </a:rPr>
              <a:t>Галушкин Т. Р., Нурмухаметов А. Л.</a:t>
            </a:r>
            <a:br>
              <a:rPr lang="ru" sz="2800" dirty="0" smtClean="0">
                <a:solidFill>
                  <a:schemeClr val="lt1"/>
                </a:solidFill>
                <a:latin typeface="Konstruktor" pitchFamily="50" charset="0"/>
              </a:rPr>
            </a:br>
            <a:r>
              <a:rPr lang="ru" sz="2800" dirty="0" smtClean="0">
                <a:solidFill>
                  <a:schemeClr val="lt1"/>
                </a:solidFill>
                <a:latin typeface="Konstruktor" pitchFamily="50" charset="0"/>
              </a:rPr>
              <a:t>Костин А. А., Мартыненко Д. Ю</a:t>
            </a:r>
            <a:r>
              <a:rPr lang="ru" sz="2800" dirty="0" smtClean="0">
                <a:solidFill>
                  <a:schemeClr val="lt1"/>
                </a:solidFill>
              </a:rPr>
              <a:t>.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876" y="1956301"/>
            <a:ext cx="8520600" cy="7926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ru-RU" dirty="0" smtClean="0"/>
              <a:t>Книжный</a:t>
            </a:r>
            <a:r>
              <a:rPr lang="en-US" dirty="0" smtClean="0"/>
              <a:t>”</a:t>
            </a:r>
            <a:r>
              <a:rPr lang="ru-RU" dirty="0" smtClean="0"/>
              <a:t> анализ данных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1097868" y="36784"/>
            <a:ext cx="694826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количества страниц по магазинам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0" y="3219822"/>
            <a:ext cx="91440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Проверка на нормальность:</a:t>
            </a:r>
            <a:endParaRPr sz="1700" b="0" i="1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Читай-город: statistic = 1.23, critical value = 0.74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Проверка на экспоненциальность</a:t>
            </a:r>
            <a:endParaRPr sz="1700" b="0" i="1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Читай-город: statistic = 10.16, critical value = 1.33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Книжный лабиринт: statistic = 6.35, critical value = 1.33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Молодая гвардия: statistic = 7.7, critical value = 1.33</a:t>
            </a:r>
            <a:endParaRPr sz="11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20" y="809699"/>
            <a:ext cx="9144003" cy="222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ctrTitle"/>
          </p:nvPr>
        </p:nvSpPr>
        <p:spPr>
          <a:xfrm>
            <a:off x="2430016" y="108013"/>
            <a:ext cx="4283968" cy="41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Однородность новых данных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449797" y="4020380"/>
            <a:ext cx="3672408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700" i="1">
                <a:latin typeface="Calibri"/>
                <a:ea typeface="Calibri"/>
                <a:cs typeface="Calibri"/>
                <a:sym typeface="Calibri"/>
              </a:rPr>
              <a:t>Книжный лабиринт: </a:t>
            </a:r>
            <a:r>
              <a:rPr lang="ru" sz="1700">
                <a:latin typeface="Calibri"/>
                <a:ea typeface="Calibri"/>
                <a:cs typeface="Calibri"/>
                <a:sym typeface="Calibri"/>
              </a:rPr>
              <a:t>pvalue = 0.978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398259" y="4035798"/>
            <a:ext cx="291948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7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Читай-город: </a:t>
            </a: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pvalue = 0.466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t="7327"/>
          <a:stretch/>
        </p:blipFill>
        <p:spPr>
          <a:xfrm>
            <a:off x="1" y="1347614"/>
            <a:ext cx="4572001" cy="265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4">
            <a:alphaModFix/>
          </a:blip>
          <a:srcRect t="6713"/>
          <a:stretch/>
        </p:blipFill>
        <p:spPr>
          <a:xfrm>
            <a:off x="4572000" y="1347614"/>
            <a:ext cx="4572001" cy="267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2871900" y="36713"/>
            <a:ext cx="340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Однородность цены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t="5908"/>
          <a:stretch/>
        </p:blipFill>
        <p:spPr>
          <a:xfrm>
            <a:off x="0" y="1264425"/>
            <a:ext cx="4428774" cy="261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 t="5642"/>
          <a:stretch/>
        </p:blipFill>
        <p:spPr>
          <a:xfrm>
            <a:off x="4572000" y="1228851"/>
            <a:ext cx="4536402" cy="2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/>
          <p:nvPr/>
        </p:nvSpPr>
        <p:spPr>
          <a:xfrm>
            <a:off x="654376" y="3896673"/>
            <a:ext cx="3120021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магазинам: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pvalue = </a:t>
            </a:r>
            <a:r>
              <a:rPr lang="ru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0.061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232134" y="3879079"/>
            <a:ext cx="3216137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категориям: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pvalue = 0.063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1512168" y="36784"/>
            <a:ext cx="611966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Однородность цены на количество страниц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t="5624"/>
          <a:stretch/>
        </p:blipFill>
        <p:spPr>
          <a:xfrm>
            <a:off x="14510" y="1382520"/>
            <a:ext cx="4471823" cy="264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t="5391"/>
          <a:stretch/>
        </p:blipFill>
        <p:spPr>
          <a:xfrm>
            <a:off x="4672175" y="1379237"/>
            <a:ext cx="4471823" cy="2654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693561" y="4060166"/>
            <a:ext cx="3084755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магазинам: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pvalue = 0.064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5300019" y="4060166"/>
            <a:ext cx="3216137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категориям: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pvalue = 0.008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t="10709" r="15304" b="11006"/>
          <a:stretch/>
        </p:blipFill>
        <p:spPr>
          <a:xfrm>
            <a:off x="0" y="713300"/>
            <a:ext cx="5200499" cy="23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t="9518" b="13841"/>
          <a:stretch/>
        </p:blipFill>
        <p:spPr>
          <a:xfrm>
            <a:off x="4350000" y="3086600"/>
            <a:ext cx="4793999" cy="2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0" y="1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цены по магазинам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491630"/>
            <a:ext cx="3707904" cy="250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</a:blip>
          <a:srcRect t="3412"/>
          <a:stretch/>
        </p:blipFill>
        <p:spPr>
          <a:xfrm>
            <a:off x="4355976" y="843558"/>
            <a:ext cx="4569181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1889702" y="82935"/>
            <a:ext cx="53645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основных параметров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664318"/>
            <a:ext cx="8028384" cy="44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3154288" y="36784"/>
            <a:ext cx="28354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Общие корреляции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664318"/>
            <a:ext cx="8022569" cy="447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3010272" y="36784"/>
            <a:ext cx="31234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Частные корреляции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664318"/>
            <a:ext cx="8022569" cy="447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1835696" y="36784"/>
            <a:ext cx="547260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Частные корреляции при бинаризации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664318"/>
            <a:ext cx="8021034" cy="447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1200"/>
            <a:ext cx="4451087" cy="20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01" y="2932588"/>
            <a:ext cx="4455900" cy="202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12" y="829850"/>
            <a:ext cx="4455910" cy="20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099" y="829850"/>
            <a:ext cx="4455910" cy="20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/>
          <p:nvPr/>
        </p:nvSpPr>
        <p:spPr>
          <a:xfrm>
            <a:off x="0" y="1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0" y="16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Относительные показатели цены по категориям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3198125" y="12993"/>
            <a:ext cx="274775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ru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Постановка</a:t>
            </a:r>
            <a:endParaRPr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2843808" y="987574"/>
            <a:ext cx="3456384" cy="39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" sz="2800">
                <a:latin typeface="Impact"/>
                <a:ea typeface="Impact"/>
                <a:cs typeface="Impact"/>
                <a:sym typeface="Impact"/>
              </a:rPr>
              <a:t>Книжные магазины</a:t>
            </a:r>
            <a:endParaRPr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270550" y="1688825"/>
            <a:ext cx="132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Читай-город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3579450" y="1994775"/>
            <a:ext cx="198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Книжный лабиринт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6375400" y="1688825"/>
            <a:ext cx="184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Молодая гвардия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27"/>
          <p:cNvCxnSpPr>
            <a:stCxn id="146" idx="1"/>
            <a:endCxn id="147" idx="0"/>
          </p:cNvCxnSpPr>
          <p:nvPr/>
        </p:nvCxnSpPr>
        <p:spPr>
          <a:xfrm flipH="1">
            <a:off x="1933008" y="1185269"/>
            <a:ext cx="910800" cy="5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" name="Google Shape;151;p27"/>
          <p:cNvCxnSpPr>
            <a:stCxn id="146" idx="3"/>
            <a:endCxn id="149" idx="0"/>
          </p:cNvCxnSpPr>
          <p:nvPr/>
        </p:nvCxnSpPr>
        <p:spPr>
          <a:xfrm>
            <a:off x="6300192" y="1185269"/>
            <a:ext cx="996900" cy="5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27"/>
          <p:cNvCxnSpPr>
            <a:stCxn id="146" idx="2"/>
            <a:endCxn id="148" idx="0"/>
          </p:cNvCxnSpPr>
          <p:nvPr/>
        </p:nvCxnSpPr>
        <p:spPr>
          <a:xfrm>
            <a:off x="4572000" y="1382963"/>
            <a:ext cx="0" cy="6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27"/>
          <p:cNvSpPr/>
          <p:nvPr/>
        </p:nvSpPr>
        <p:spPr>
          <a:xfrm>
            <a:off x="1161750" y="2425875"/>
            <a:ext cx="1542600" cy="10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Исследователь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3800700" y="2912600"/>
            <a:ext cx="1542600" cy="10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Исследователь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6525850" y="2425875"/>
            <a:ext cx="1542600" cy="107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Исследователь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b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7"/>
          <p:cNvCxnSpPr>
            <a:stCxn id="153" idx="0"/>
            <a:endCxn id="147" idx="2"/>
          </p:cNvCxnSpPr>
          <p:nvPr/>
        </p:nvCxnSpPr>
        <p:spPr>
          <a:xfrm rot="10800000">
            <a:off x="1933050" y="2119875"/>
            <a:ext cx="0" cy="3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27"/>
          <p:cNvCxnSpPr>
            <a:stCxn id="154" idx="0"/>
            <a:endCxn id="148" idx="2"/>
          </p:cNvCxnSpPr>
          <p:nvPr/>
        </p:nvCxnSpPr>
        <p:spPr>
          <a:xfrm rot="10800000">
            <a:off x="4572000" y="2426000"/>
            <a:ext cx="0" cy="48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27"/>
          <p:cNvCxnSpPr>
            <a:stCxn id="155" idx="0"/>
            <a:endCxn id="149" idx="2"/>
          </p:cNvCxnSpPr>
          <p:nvPr/>
        </p:nvCxnSpPr>
        <p:spPr>
          <a:xfrm rot="10800000">
            <a:off x="7297150" y="2119875"/>
            <a:ext cx="0" cy="3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2357215" y="3632199"/>
            <a:ext cx="4572000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 факторам: </a:t>
            </a: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“Магазин” и “Категория книг”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2429223" y="83620"/>
            <a:ext cx="4427984" cy="46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Двухфакторный анализ цены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00" y="987574"/>
            <a:ext cx="8037599" cy="26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2133251" y="3632199"/>
            <a:ext cx="4877495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 факторам: </a:t>
            </a: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“Формат книги” и “Категория книг”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2429223" y="83620"/>
            <a:ext cx="4427984" cy="46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Двухфакторный анализ цены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00" y="987574"/>
            <a:ext cx="8037599" cy="26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987574"/>
            <a:ext cx="8580508" cy="24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/>
          <p:cNvPicPr preferRelativeResize="0"/>
          <p:nvPr/>
        </p:nvPicPr>
        <p:blipFill rotWithShape="1">
          <a:blip r:embed="rId3">
            <a:alphaModFix/>
          </a:blip>
          <a:srcRect l="68116"/>
          <a:stretch/>
        </p:blipFill>
        <p:spPr>
          <a:xfrm>
            <a:off x="2356058" y="492493"/>
            <a:ext cx="3927598" cy="36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0"/>
          <p:cNvSpPr txBox="1">
            <a:spLocks noGrp="1"/>
          </p:cNvSpPr>
          <p:nvPr>
            <p:ph type="ctrTitle"/>
          </p:nvPr>
        </p:nvSpPr>
        <p:spPr>
          <a:xfrm>
            <a:off x="1529916" y="51470"/>
            <a:ext cx="608416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alpha: 0.5 и 100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p50"/>
          <p:cNvSpPr txBox="1">
            <a:spLocks noGrp="1"/>
          </p:cNvSpPr>
          <p:nvPr>
            <p:ph type="subTitle" idx="1"/>
          </p:nvPr>
        </p:nvSpPr>
        <p:spPr>
          <a:xfrm>
            <a:off x="4963200" y="1075650"/>
            <a:ext cx="41808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2000" b="1" dirty="0"/>
              <a:t>Коэффициенты при alpha = 100:</a:t>
            </a:r>
            <a:endParaRPr sz="20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категория книг = 0.0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количество страниц = 56.88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визуальная привлекательность = 0.0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качество обложки = 0.0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качество переплёта = 0.0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качество бумаги = 127.61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качество печати = 75.04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формат книги = 237.71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размер книги = 0.0</a:t>
            </a:r>
            <a:endParaRPr dirty="0"/>
          </a:p>
        </p:txBody>
      </p:sp>
      <p:sp>
        <p:nvSpPr>
          <p:cNvPr id="358" name="Google Shape;358;p50"/>
          <p:cNvSpPr txBox="1">
            <a:spLocks noGrp="1"/>
          </p:cNvSpPr>
          <p:nvPr>
            <p:ph type="subTitle" idx="4294967295"/>
          </p:nvPr>
        </p:nvSpPr>
        <p:spPr>
          <a:xfrm>
            <a:off x="0" y="1075650"/>
            <a:ext cx="41808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0509"/>
              <a:buFont typeface="Arial"/>
              <a:buNone/>
            </a:pPr>
            <a:r>
              <a:rPr lang="ru" sz="2150" b="1" u="none" strike="noStrike" cap="none" dirty="0">
                <a:solidFill>
                  <a:schemeClr val="dk1"/>
                </a:solidFill>
              </a:rPr>
              <a:t>Коэффициенты при alpha =</a:t>
            </a:r>
            <a:r>
              <a:rPr lang="ru" sz="2150" b="1" dirty="0"/>
              <a:t> 0.5</a:t>
            </a:r>
            <a:r>
              <a:rPr lang="ru" sz="2150" b="1" u="none" strike="noStrike" cap="none" dirty="0">
                <a:solidFill>
                  <a:schemeClr val="dk1"/>
                </a:solidFill>
              </a:rPr>
              <a:t>:</a:t>
            </a:r>
            <a:endParaRPr sz="2150" b="1" u="none" strike="noStrike" cap="none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категория книг = 9</a:t>
            </a:r>
            <a:r>
              <a:rPr lang="ru" dirty="0"/>
              <a:t>4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71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dirty="0"/>
              <a:t>73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.5</a:t>
            </a:r>
            <a:r>
              <a:rPr lang="ru" dirty="0"/>
              <a:t>3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визуальная привлекательность = -6.</a:t>
            </a:r>
            <a:r>
              <a:rPr lang="ru" dirty="0"/>
              <a:t>83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обложки = 1</a:t>
            </a:r>
            <a:r>
              <a:rPr lang="ru" dirty="0"/>
              <a:t>6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51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переплёта = -6</a:t>
            </a:r>
            <a:r>
              <a:rPr lang="ru" dirty="0"/>
              <a:t>5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43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18</a:t>
            </a:r>
            <a:r>
              <a:rPr lang="ru" dirty="0"/>
              <a:t>4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36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19</a:t>
            </a:r>
            <a:r>
              <a:rPr lang="ru" dirty="0"/>
              <a:t>3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41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 книги = 31</a:t>
            </a:r>
            <a:r>
              <a:rPr lang="ru" dirty="0"/>
              <a:t>6</a:t>
            </a: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dirty="0"/>
              <a:t>14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628"/>
              <a:buFont typeface="Arial"/>
              <a:buNone/>
            </a:pPr>
            <a:r>
              <a:rPr lang="ru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 книги = 75.</a:t>
            </a:r>
            <a:r>
              <a:rPr lang="ru" dirty="0"/>
              <a:t>61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 txBox="1">
            <a:spLocks noGrp="1"/>
          </p:cNvSpPr>
          <p:nvPr>
            <p:ph type="ctrTitle"/>
          </p:nvPr>
        </p:nvSpPr>
        <p:spPr>
          <a:xfrm>
            <a:off x="1574794" y="51470"/>
            <a:ext cx="599441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alpha: 0.5 и 100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399688" y="3495960"/>
            <a:ext cx="23613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 ALPHA=0.5: 4</a:t>
            </a:r>
            <a:r>
              <a:rPr lang="ru" sz="12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6144000" y="3495963"/>
            <a:ext cx="30000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 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ALPHA=</a:t>
            </a:r>
            <a:r>
              <a:rPr lang="ru" sz="12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2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endParaRPr sz="140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l="2726" t="6506" r="10157" b="4120"/>
          <a:stretch/>
        </p:blipFill>
        <p:spPr>
          <a:xfrm>
            <a:off x="10550" y="689550"/>
            <a:ext cx="3139600" cy="227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 rotWithShape="1">
          <a:blip r:embed="rId4">
            <a:alphaModFix/>
          </a:blip>
          <a:srcRect l="3160" t="5232" r="9289" b="3758"/>
          <a:stretch/>
        </p:blipFill>
        <p:spPr>
          <a:xfrm>
            <a:off x="6053000" y="705275"/>
            <a:ext cx="3139600" cy="224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 rotWithShape="1">
          <a:blip r:embed="rId5">
            <a:alphaModFix/>
          </a:blip>
          <a:srcRect l="5717" t="6374" r="6991" b="3201"/>
          <a:stretch/>
        </p:blipFill>
        <p:spPr>
          <a:xfrm>
            <a:off x="2977163" y="2763768"/>
            <a:ext cx="3319276" cy="236380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/>
          <p:nvPr/>
        </p:nvSpPr>
        <p:spPr>
          <a:xfrm>
            <a:off x="657700" y="35190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1"/>
          <p:cNvSpPr/>
          <p:nvPr/>
        </p:nvSpPr>
        <p:spPr>
          <a:xfrm>
            <a:off x="6745300" y="35190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366" grpId="0"/>
      <p:bldP spid="370" grpId="0" animBg="1"/>
      <p:bldP spid="3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2"/>
          <p:cNvSpPr txBox="1">
            <a:spLocks noGrp="1"/>
          </p:cNvSpPr>
          <p:nvPr>
            <p:ph type="ctrTitle"/>
          </p:nvPr>
        </p:nvSpPr>
        <p:spPr>
          <a:xfrm>
            <a:off x="1961964" y="1"/>
            <a:ext cx="5220072" cy="5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alpha от 0 до 300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168155" y="4442460"/>
            <a:ext cx="576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Зависимость значения коэффициентов от величины штрафа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6882300" y="964666"/>
            <a:ext cx="2217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Важные предикторы:</a:t>
            </a: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 книги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</a:t>
            </a:r>
            <a:endParaRPr sz="1400" b="0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52"/>
          <p:cNvPicPr preferRelativeResize="0"/>
          <p:nvPr/>
        </p:nvPicPr>
        <p:blipFill rotWithShape="1">
          <a:blip r:embed="rId3">
            <a:alphaModFix/>
          </a:blip>
          <a:srcRect l="9489" t="11296" r="9675" b="8696"/>
          <a:stretch/>
        </p:blipFill>
        <p:spPr>
          <a:xfrm>
            <a:off x="0" y="1036675"/>
            <a:ext cx="6882299" cy="3405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8;p70"/>
          <p:cNvSpPr/>
          <p:nvPr/>
        </p:nvSpPr>
        <p:spPr>
          <a:xfrm>
            <a:off x="6882299" y="1056466"/>
            <a:ext cx="2089052" cy="11528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3"/>
          <p:cNvSpPr txBox="1">
            <a:spLocks noGrp="1"/>
          </p:cNvSpPr>
          <p:nvPr>
            <p:ph type="ctrTitle"/>
          </p:nvPr>
        </p:nvSpPr>
        <p:spPr>
          <a:xfrm>
            <a:off x="1925960" y="1"/>
            <a:ext cx="5292080" cy="5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alpha = 0.5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99200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0" y="1"/>
            <a:ext cx="9144000" cy="5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всем </a:t>
            </a: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коэффициентам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54"/>
          <p:cNvSpPr txBox="1"/>
          <p:nvPr/>
        </p:nvSpPr>
        <p:spPr>
          <a:xfrm>
            <a:off x="1608794" y="866023"/>
            <a:ext cx="4674000" cy="3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Коэффициенты</a:t>
            </a:r>
            <a:r>
              <a:rPr lang="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после преобразования: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категория книг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0.0004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0.0977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визуальная привлекательность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-0.1467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обложки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0.03126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переплёта = </a:t>
            </a:r>
            <a:r>
              <a:rPr lang="ru" sz="1800" dirty="0">
                <a:latin typeface="Calibri"/>
                <a:ea typeface="Calibri"/>
                <a:cs typeface="Calibri"/>
                <a:sym typeface="Calibri"/>
              </a:rPr>
              <a:t>0.03440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0.5113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0.3517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 книги = </a:t>
            </a:r>
            <a:r>
              <a:rPr lang="ru" sz="1800" dirty="0">
                <a:latin typeface="Calibri"/>
                <a:ea typeface="Calibri"/>
                <a:cs typeface="Calibri"/>
                <a:sym typeface="Calibri"/>
              </a:rPr>
              <a:t>0.380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размер книги =</a:t>
            </a:r>
            <a:r>
              <a:rPr lang="ru" sz="1800" dirty="0">
                <a:latin typeface="Calibri"/>
                <a:ea typeface="Calibri"/>
                <a:cs typeface="Calibri"/>
                <a:sym typeface="Calibri"/>
              </a:rPr>
              <a:t>0.1415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всем коэффициентам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3376950" y="1170125"/>
            <a:ext cx="2471100" cy="11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PVALUE: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JARQUE-BERE: 0.1</a:t>
            </a:r>
            <a:r>
              <a:rPr lang="ru" sz="12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ru" sz="13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het_breuschpagan: 0.1</a:t>
            </a:r>
            <a:r>
              <a:rPr lang="ru" sz="13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3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ru" sz="13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breusch_godfrey: 0.</a:t>
            </a:r>
            <a:r>
              <a:rPr lang="ru" sz="13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399613" y="3689875"/>
            <a:ext cx="23613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 COEFFS: 33</a:t>
            </a:r>
            <a:r>
              <a:rPr lang="ru" sz="12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6063725" y="3689875"/>
            <a:ext cx="30000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PRIME COEFFS: 357</a:t>
            </a:r>
            <a:endParaRPr sz="140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3">
            <a:alphaModFix/>
          </a:blip>
          <a:srcRect l="3399" t="6619" r="9877" b="3927"/>
          <a:stretch/>
        </p:blipFill>
        <p:spPr>
          <a:xfrm>
            <a:off x="-5675" y="789725"/>
            <a:ext cx="3171888" cy="22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 rotWithShape="1">
          <a:blip r:embed="rId4">
            <a:alphaModFix/>
          </a:blip>
          <a:srcRect l="3408" t="6342" r="9642" b="3697"/>
          <a:stretch/>
        </p:blipFill>
        <p:spPr>
          <a:xfrm>
            <a:off x="5977775" y="786213"/>
            <a:ext cx="3171900" cy="22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 rotWithShape="1">
          <a:blip r:embed="rId5">
            <a:alphaModFix/>
          </a:blip>
          <a:srcRect l="5598" t="6409" r="9827" b="3573"/>
          <a:stretch/>
        </p:blipFill>
        <p:spPr>
          <a:xfrm>
            <a:off x="3035150" y="2875925"/>
            <a:ext cx="3073700" cy="22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5"/>
          <p:cNvSpPr/>
          <p:nvPr/>
        </p:nvSpPr>
        <p:spPr>
          <a:xfrm>
            <a:off x="657625" y="37129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5"/>
          <p:cNvSpPr/>
          <p:nvPr/>
        </p:nvSpPr>
        <p:spPr>
          <a:xfrm>
            <a:off x="6641075" y="37129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5"/>
          <p:cNvSpPr/>
          <p:nvPr/>
        </p:nvSpPr>
        <p:spPr>
          <a:xfrm>
            <a:off x="3376950" y="1140425"/>
            <a:ext cx="2471100" cy="125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animBg="1"/>
      <p:bldP spid="407" grpId="0"/>
      <p:bldP spid="408" grpId="0"/>
      <p:bldP spid="412" grpId="0" animBg="1"/>
      <p:bldP spid="413" grpId="0" animBg="1"/>
      <p:bldP spid="4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0" y="0"/>
            <a:ext cx="9144000" cy="5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важным коэффициентам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2296313" y="1327952"/>
            <a:ext cx="46011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Коэффициенты после преобразования: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58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61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-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 книги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21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/>
          </p:nvPr>
        </p:nvSpPr>
        <p:spPr>
          <a:xfrm>
            <a:off x="3385650" y="709775"/>
            <a:ext cx="23727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47077"/>
              <a:buNone/>
            </a:pPr>
            <a:r>
              <a:rPr lang="ru" sz="3100">
                <a:latin typeface="Impact"/>
                <a:ea typeface="Impact"/>
                <a:cs typeface="Impact"/>
                <a:sym typeface="Impact"/>
              </a:rPr>
              <a:t>Категории</a:t>
            </a:r>
            <a:r>
              <a:rPr lang="ru"/>
              <a:t> </a:t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183150" y="1399250"/>
            <a:ext cx="320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Популярные бестселлеры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5507100" y="1399250"/>
            <a:ext cx="363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Научно-популярная литература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929100" y="1399250"/>
            <a:ext cx="128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Классика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072000" y="1994038"/>
            <a:ext cx="3000000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3"/>
              <a:buFont typeface="Arial"/>
              <a:buNone/>
            </a:pPr>
            <a:r>
              <a:rPr lang="ru"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Параметры</a:t>
            </a:r>
            <a:endParaRPr sz="2800" b="0" i="0" u="none" strike="noStrike" cap="non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2472750" y="2581325"/>
            <a:ext cx="415545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Визуальная привлекательность (1-5)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3072000" y="3097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обложки (1-5)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2472750" y="3513975"/>
            <a:ext cx="419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переплёта/корешка (1-5)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417250" y="311638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(1-5)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6417250" y="26003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(1-5)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6417250" y="3533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 книги (0-3)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6417250" y="40065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 книги (0-3)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254971" y="-24771"/>
            <a:ext cx="25910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ru" sz="32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Сбор данных</a:t>
            </a:r>
            <a:endParaRPr sz="32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83150" y="2581325"/>
            <a:ext cx="84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Цена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83150" y="3097375"/>
            <a:ext cx="237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5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3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магазинами с alpha: 0.5 и 150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9" name="Google Shape;429;p57"/>
          <p:cNvSpPr txBox="1">
            <a:spLocks noGrp="1"/>
          </p:cNvSpPr>
          <p:nvPr>
            <p:ph type="subTitle" idx="1"/>
          </p:nvPr>
        </p:nvSpPr>
        <p:spPr>
          <a:xfrm>
            <a:off x="4963200" y="922184"/>
            <a:ext cx="4180800" cy="4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46"/>
              <a:buNone/>
            </a:pPr>
            <a:r>
              <a:rPr lang="ru" sz="2000" b="1" dirty="0"/>
              <a:t>Коэффициенты при alpha=150:</a:t>
            </a:r>
            <a:endParaRPr sz="20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категория книг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количество страниц = 34.81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визуальная привлекательность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качество обложки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качество переплёта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качество бумаги = 110.31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качество печати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формат книги = 159.91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размер книги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Читай-город = 0.0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Книжный лабиринт = 303.47</a:t>
            </a:r>
            <a:endParaRPr sz="17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dirty="0"/>
              <a:t>Молодая гвардия = 0.0</a:t>
            </a:r>
            <a:endParaRPr sz="1700" dirty="0"/>
          </a:p>
        </p:txBody>
      </p:sp>
      <p:sp>
        <p:nvSpPr>
          <p:cNvPr id="430" name="Google Shape;430;p57"/>
          <p:cNvSpPr txBox="1">
            <a:spLocks noGrp="1"/>
          </p:cNvSpPr>
          <p:nvPr>
            <p:ph type="subTitle" idx="4294967295"/>
          </p:nvPr>
        </p:nvSpPr>
        <p:spPr>
          <a:xfrm>
            <a:off x="0" y="922184"/>
            <a:ext cx="4180800" cy="4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46"/>
              <a:buFont typeface="Arial"/>
              <a:buNone/>
            </a:pPr>
            <a:r>
              <a:rPr lang="ru" sz="2000" b="1" i="0" u="none" strike="noStrike" cap="none" dirty="0">
                <a:solidFill>
                  <a:schemeClr val="dk1"/>
                </a:solidFill>
              </a:rPr>
              <a:t>Коэффициенты при alpha=0.5:</a:t>
            </a:r>
            <a:endParaRPr sz="2000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endParaRPr sz="1700"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категория книг = 77.</a:t>
            </a:r>
            <a:r>
              <a:rPr lang="ru" sz="1700" dirty="0"/>
              <a:t>61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sz="1700" dirty="0"/>
              <a:t>79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.24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визуальная привлекательность = -</a:t>
            </a:r>
            <a:r>
              <a:rPr lang="ru" sz="1700" dirty="0"/>
              <a:t>5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700" dirty="0"/>
              <a:t>96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обложки = </a:t>
            </a:r>
            <a:r>
              <a:rPr lang="ru" sz="1700" dirty="0"/>
              <a:t>29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700" dirty="0"/>
              <a:t>51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переплёта = -8</a:t>
            </a:r>
            <a:r>
              <a:rPr lang="ru" sz="1700" dirty="0"/>
              <a:t>5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700" dirty="0"/>
              <a:t>39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205.</a:t>
            </a:r>
            <a:r>
              <a:rPr lang="ru" sz="1700" dirty="0"/>
              <a:t>41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91.</a:t>
            </a:r>
            <a:r>
              <a:rPr lang="ru" sz="1700" dirty="0"/>
              <a:t>31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 книги = 244.</a:t>
            </a:r>
            <a:r>
              <a:rPr lang="ru" sz="1700" dirty="0"/>
              <a:t>06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 книги = 62.</a:t>
            </a:r>
            <a:r>
              <a:rPr lang="ru" sz="1700" dirty="0"/>
              <a:t>31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Читай-город = -42.</a:t>
            </a:r>
            <a:r>
              <a:rPr lang="ru" sz="1700" dirty="0"/>
              <a:t>95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Книжный лабиринт = 893.</a:t>
            </a:r>
            <a:r>
              <a:rPr lang="ru" sz="1700" dirty="0"/>
              <a:t>38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9"/>
              <a:buFont typeface="Arial"/>
              <a:buNone/>
            </a:pPr>
            <a:r>
              <a:rPr lang="ru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Молодая гвардия = 0.0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8"/>
          <p:cNvPicPr preferRelativeResize="0"/>
          <p:nvPr/>
        </p:nvPicPr>
        <p:blipFill rotWithShape="1">
          <a:blip r:embed="rId3">
            <a:alphaModFix/>
          </a:blip>
          <a:srcRect t="7851" r="15354"/>
          <a:stretch/>
        </p:blipFill>
        <p:spPr>
          <a:xfrm>
            <a:off x="0" y="1094000"/>
            <a:ext cx="9144001" cy="37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/>
          <p:nvPr/>
        </p:nvSpPr>
        <p:spPr>
          <a:xfrm>
            <a:off x="0" y="-932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0" y="572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цены по магазинам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1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добавлением магазинов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454300" y="3520463"/>
            <a:ext cx="23613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 COEFFS: 288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59"/>
          <p:cNvSpPr txBox="1"/>
          <p:nvPr/>
        </p:nvSpPr>
        <p:spPr>
          <a:xfrm>
            <a:off x="6144825" y="3520463"/>
            <a:ext cx="30000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PRIME COEFFS: 266</a:t>
            </a:r>
            <a:endParaRPr sz="1250" b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2862" t="6468" r="9586" b="3692"/>
          <a:stretch/>
        </p:blipFill>
        <p:spPr>
          <a:xfrm>
            <a:off x="0" y="781576"/>
            <a:ext cx="3326476" cy="234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 rotWithShape="1">
          <a:blip r:embed="rId4">
            <a:alphaModFix/>
          </a:blip>
          <a:srcRect l="3517" t="6160" r="9420" b="3911"/>
          <a:stretch/>
        </p:blipFill>
        <p:spPr>
          <a:xfrm>
            <a:off x="5912475" y="781575"/>
            <a:ext cx="3231524" cy="22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 rotWithShape="1">
          <a:blip r:embed="rId5">
            <a:alphaModFix/>
          </a:blip>
          <a:srcRect l="5006" t="6867" r="6857" b="3590"/>
          <a:stretch/>
        </p:blipFill>
        <p:spPr>
          <a:xfrm>
            <a:off x="3072000" y="2944150"/>
            <a:ext cx="3149100" cy="21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9"/>
          <p:cNvSpPr/>
          <p:nvPr/>
        </p:nvSpPr>
        <p:spPr>
          <a:xfrm>
            <a:off x="712300" y="35435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9"/>
          <p:cNvSpPr/>
          <p:nvPr/>
        </p:nvSpPr>
        <p:spPr>
          <a:xfrm>
            <a:off x="6722175" y="35435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/>
      <p:bldP spid="445" grpId="0"/>
      <p:bldP spid="449" grpId="0" animBg="1"/>
      <p:bldP spid="4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5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Lasso регрессия с добавлением магазинов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188012" y="4326187"/>
            <a:ext cx="6352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Зависимость значения коэффициентов от величины штрафа 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6906598" y="792246"/>
            <a:ext cx="22374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Важные предикторы: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Формат книги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Книжный лабиринт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3">
            <a:alphaModFix/>
          </a:blip>
          <a:srcRect l="9311" t="11396" r="9860" b="7775"/>
          <a:stretch/>
        </p:blipFill>
        <p:spPr>
          <a:xfrm>
            <a:off x="0" y="872875"/>
            <a:ext cx="6906598" cy="34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8;p70"/>
          <p:cNvSpPr/>
          <p:nvPr/>
        </p:nvSpPr>
        <p:spPr>
          <a:xfrm>
            <a:off x="6961249" y="889445"/>
            <a:ext cx="2010099" cy="1326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0" y="0"/>
            <a:ext cx="9144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ru" sz="242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всем </a:t>
            </a:r>
            <a:r>
              <a:rPr lang="ru" sz="2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коэффициентам</a:t>
            </a:r>
            <a:r>
              <a:rPr lang="ru" sz="242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с магазинами</a:t>
            </a:r>
            <a:endParaRPr sz="242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2201400" y="632100"/>
            <a:ext cx="4692900" cy="4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Коэффициенты</a:t>
            </a:r>
            <a:r>
              <a:rPr lang="ru" sz="2000" b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после преобразования:</a:t>
            </a:r>
            <a:endParaRPr sz="2000" b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категория книг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-5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.45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е-12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0.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38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визуальная привлекательность = -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109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обложки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.02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переплёта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-6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.47е-05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.257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56е-15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 книги = 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0.2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размер книги = </a:t>
            </a:r>
            <a:r>
              <a:rPr lang="ru" sz="1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ru" sz="1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.16е-09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Читай-город = -0.</a:t>
            </a:r>
            <a:r>
              <a:rPr lang="ru" sz="1700" dirty="0">
                <a:latin typeface="Calibri"/>
                <a:ea typeface="Calibri"/>
                <a:cs typeface="Calibri"/>
                <a:sym typeface="Calibri"/>
              </a:rPr>
              <a:t>57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Книжный лабиринт = 0.39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Молодая гвардия = -0</a:t>
            </a:r>
            <a:r>
              <a:rPr lang="ru" sz="1700" dirty="0">
                <a:latin typeface="Calibri"/>
                <a:ea typeface="Calibri"/>
                <a:cs typeface="Calibri"/>
                <a:sym typeface="Calibri"/>
              </a:rPr>
              <a:t>.47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2"/>
          <p:cNvSpPr txBox="1">
            <a:spLocks noGrp="1"/>
          </p:cNvSpPr>
          <p:nvPr>
            <p:ph type="ctrTitle"/>
          </p:nvPr>
        </p:nvSpPr>
        <p:spPr>
          <a:xfrm>
            <a:off x="0" y="-78500"/>
            <a:ext cx="91440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4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всем коэффициентам с магазинами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3336450" y="1320100"/>
            <a:ext cx="24711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PVALUE: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JARQUE-BERE: 0.003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ru" sz="13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het_breuschpagan: 0.</a:t>
            </a:r>
            <a:r>
              <a:rPr lang="ru" sz="13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66</a:t>
            </a:r>
            <a:endParaRPr sz="13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ru" sz="13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breusch_godfrey: 0.</a:t>
            </a:r>
            <a:r>
              <a:rPr lang="ru" sz="13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endParaRPr sz="13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407413" y="3653700"/>
            <a:ext cx="23613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 COEFFS: 21</a:t>
            </a:r>
            <a:r>
              <a:rPr lang="ru" sz="12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6" name="Google Shape;476;p62"/>
          <p:cNvSpPr txBox="1"/>
          <p:nvPr/>
        </p:nvSpPr>
        <p:spPr>
          <a:xfrm>
            <a:off x="6177675" y="3653700"/>
            <a:ext cx="2966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PRIME COEFFS: 21</a:t>
            </a:r>
            <a:r>
              <a:rPr lang="ru" sz="12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40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62"/>
          <p:cNvPicPr preferRelativeResize="0"/>
          <p:nvPr/>
        </p:nvPicPr>
        <p:blipFill rotWithShape="1">
          <a:blip r:embed="rId3">
            <a:alphaModFix/>
          </a:blip>
          <a:srcRect l="2977" t="6657" r="9709" b="3382"/>
          <a:stretch/>
        </p:blipFill>
        <p:spPr>
          <a:xfrm>
            <a:off x="5932725" y="782700"/>
            <a:ext cx="3211352" cy="22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 rotWithShape="1">
          <a:blip r:embed="rId4">
            <a:alphaModFix/>
          </a:blip>
          <a:srcRect l="4922" t="6538" r="9468" b="3404"/>
          <a:stretch/>
        </p:blipFill>
        <p:spPr>
          <a:xfrm>
            <a:off x="3078300" y="2872000"/>
            <a:ext cx="3140868" cy="2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 rotWithShape="1">
          <a:blip r:embed="rId5">
            <a:alphaModFix/>
          </a:blip>
          <a:srcRect l="4375" t="6935" r="9662" b="3922"/>
          <a:stretch/>
        </p:blipFill>
        <p:spPr>
          <a:xfrm>
            <a:off x="0" y="782700"/>
            <a:ext cx="3211352" cy="22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2"/>
          <p:cNvSpPr/>
          <p:nvPr/>
        </p:nvSpPr>
        <p:spPr>
          <a:xfrm>
            <a:off x="683025" y="3676800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2"/>
          <p:cNvSpPr/>
          <p:nvPr/>
        </p:nvSpPr>
        <p:spPr>
          <a:xfrm>
            <a:off x="6738225" y="3676800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2"/>
          <p:cNvSpPr/>
          <p:nvPr/>
        </p:nvSpPr>
        <p:spPr>
          <a:xfrm>
            <a:off x="3336488" y="1299250"/>
            <a:ext cx="2471100" cy="125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/>
      <p:bldP spid="475" grpId="0"/>
      <p:bldP spid="476" grpId="0"/>
      <p:bldP spid="480" grpId="0" animBg="1"/>
      <p:bldP spid="481" grpId="0" animBg="1"/>
      <p:bldP spid="4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3"/>
          <p:cNvSpPr txBox="1"/>
          <p:nvPr/>
        </p:nvSpPr>
        <p:spPr>
          <a:xfrm>
            <a:off x="0" y="0"/>
            <a:ext cx="9144000" cy="70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Преобразование Бокса-Кокса по важным коэффициентам  с магазинами</a:t>
            </a:r>
            <a:endParaRPr sz="24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9" name="Google Shape;489;p63"/>
          <p:cNvSpPr txBox="1"/>
          <p:nvPr/>
        </p:nvSpPr>
        <p:spPr>
          <a:xfrm>
            <a:off x="2055681" y="922800"/>
            <a:ext cx="46092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Коэффициенты после преобразования: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 страниц = </a:t>
            </a:r>
            <a:r>
              <a:rPr lang="ru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0.012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бумаги = </a:t>
            </a:r>
            <a:r>
              <a:rPr lang="ru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0.48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 печати = </a:t>
            </a:r>
            <a:r>
              <a:rPr lang="ru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221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формат книги = </a:t>
            </a:r>
            <a:r>
              <a:rPr lang="ru" sz="18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0.27</a:t>
            </a:r>
            <a:endParaRPr sz="1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Читай-город = 131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Книжный лабиринт = 132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Молодая гвардия = 131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/>
          <p:nvPr/>
        </p:nvSpPr>
        <p:spPr>
          <a:xfrm>
            <a:off x="0" y="-932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5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Непараметрическая модель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428613" y="3609463"/>
            <a:ext cx="23613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PRIME COEFFS: 384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6214075" y="3609475"/>
            <a:ext cx="29664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TRAIN: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ABSOLUTE_ERROR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ru" sz="12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PRIME COEFFS: 56</a:t>
            </a:r>
            <a:endParaRPr sz="12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9" name="Google Shape;499;p64"/>
          <p:cNvPicPr preferRelativeResize="0"/>
          <p:nvPr/>
        </p:nvPicPr>
        <p:blipFill rotWithShape="1">
          <a:blip r:embed="rId3">
            <a:alphaModFix/>
          </a:blip>
          <a:srcRect l="3459" t="5732" r="8670" b="2406"/>
          <a:stretch/>
        </p:blipFill>
        <p:spPr>
          <a:xfrm>
            <a:off x="5919475" y="679962"/>
            <a:ext cx="3224600" cy="231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4"/>
          <p:cNvPicPr preferRelativeResize="0"/>
          <p:nvPr/>
        </p:nvPicPr>
        <p:blipFill rotWithShape="1">
          <a:blip r:embed="rId4">
            <a:alphaModFix/>
          </a:blip>
          <a:srcRect l="4953" t="5263" r="7364" b="3042"/>
          <a:stretch/>
        </p:blipFill>
        <p:spPr>
          <a:xfrm>
            <a:off x="2929926" y="2792037"/>
            <a:ext cx="3284148" cy="236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4"/>
          <p:cNvPicPr preferRelativeResize="0"/>
          <p:nvPr/>
        </p:nvPicPr>
        <p:blipFill rotWithShape="1">
          <a:blip r:embed="rId5">
            <a:alphaModFix/>
          </a:blip>
          <a:srcRect l="2380" t="5682" r="8142" b="3110"/>
          <a:stretch/>
        </p:blipFill>
        <p:spPr>
          <a:xfrm>
            <a:off x="-3025" y="709113"/>
            <a:ext cx="3224600" cy="22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4"/>
          <p:cNvSpPr/>
          <p:nvPr/>
        </p:nvSpPr>
        <p:spPr>
          <a:xfrm>
            <a:off x="686625" y="36325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64"/>
          <p:cNvSpPr/>
          <p:nvPr/>
        </p:nvSpPr>
        <p:spPr>
          <a:xfrm>
            <a:off x="6774625" y="3632575"/>
            <a:ext cx="1845300" cy="8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 animBg="1"/>
      <p:bldP spid="498" grpId="0" animBg="1"/>
      <p:bldP spid="502" grpId="0" animBg="1"/>
      <p:bldP spid="50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/>
          <p:nvPr/>
        </p:nvSpPr>
        <p:spPr>
          <a:xfrm>
            <a:off x="0" y="-7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7"/>
          <p:cNvSpPr txBox="1">
            <a:spLocks noGrp="1"/>
          </p:cNvSpPr>
          <p:nvPr>
            <p:ph type="ctrTitle"/>
          </p:nvPr>
        </p:nvSpPr>
        <p:spPr>
          <a:xfrm>
            <a:off x="0" y="18000"/>
            <a:ext cx="91440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Классификатор магазинов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36" name="Google Shape;636;p67"/>
          <p:cNvPicPr preferRelativeResize="0"/>
          <p:nvPr/>
        </p:nvPicPr>
        <p:blipFill rotWithShape="1">
          <a:blip r:embed="rId3">
            <a:alphaModFix/>
          </a:blip>
          <a:srcRect l="7154" t="7876" r="8670" b="4992"/>
          <a:stretch/>
        </p:blipFill>
        <p:spPr>
          <a:xfrm>
            <a:off x="0" y="1442299"/>
            <a:ext cx="447665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/>
        </p:nvSpPr>
        <p:spPr>
          <a:xfrm>
            <a:off x="1023325" y="4144825"/>
            <a:ext cx="243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alibri"/>
                <a:ea typeface="Calibri"/>
                <a:cs typeface="Calibri"/>
                <a:sym typeface="Calibri"/>
              </a:rPr>
              <a:t>Основные параметры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7"/>
          <p:cNvSpPr txBox="1"/>
          <p:nvPr/>
        </p:nvSpPr>
        <p:spPr>
          <a:xfrm>
            <a:off x="5085025" y="4144825"/>
            <a:ext cx="3555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alibri"/>
                <a:ea typeface="Calibri"/>
                <a:cs typeface="Calibri"/>
                <a:sym typeface="Calibri"/>
              </a:rPr>
              <a:t>Основные параметры с бэггингом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67"/>
          <p:cNvPicPr preferRelativeResize="0"/>
          <p:nvPr/>
        </p:nvPicPr>
        <p:blipFill rotWithShape="1">
          <a:blip r:embed="rId4">
            <a:alphaModFix/>
          </a:blip>
          <a:srcRect l="6753" t="6452" r="8407" b="3554"/>
          <a:stretch/>
        </p:blipFill>
        <p:spPr>
          <a:xfrm>
            <a:off x="4474452" y="1395199"/>
            <a:ext cx="4669548" cy="27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/>
        </p:nvSpPr>
        <p:spPr>
          <a:xfrm>
            <a:off x="5966875" y="783800"/>
            <a:ext cx="1792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0.61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1" name="Google Shape;641;p67"/>
          <p:cNvSpPr txBox="1"/>
          <p:nvPr/>
        </p:nvSpPr>
        <p:spPr>
          <a:xfrm>
            <a:off x="1494625" y="807350"/>
            <a:ext cx="1792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0.38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2" name="Google Shape;642;p67"/>
          <p:cNvSpPr/>
          <p:nvPr/>
        </p:nvSpPr>
        <p:spPr>
          <a:xfrm>
            <a:off x="6170425" y="807350"/>
            <a:ext cx="1385100" cy="55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1698175" y="830900"/>
            <a:ext cx="1385100" cy="55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40" grpId="0"/>
      <p:bldP spid="6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"/>
          <p:cNvSpPr/>
          <p:nvPr/>
        </p:nvSpPr>
        <p:spPr>
          <a:xfrm>
            <a:off x="0" y="-925"/>
            <a:ext cx="9144000" cy="6018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093"/>
            <a:ext cx="8839199" cy="361603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/>
        </p:nvSpPr>
        <p:spPr>
          <a:xfrm>
            <a:off x="6229200" y="1369750"/>
            <a:ext cx="1614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1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0.53</a:t>
            </a:r>
            <a:endParaRPr sz="11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68"/>
          <p:cNvSpPr txBox="1"/>
          <p:nvPr/>
        </p:nvSpPr>
        <p:spPr>
          <a:xfrm>
            <a:off x="0" y="1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Дерево решений глубины два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6343800" y="1393300"/>
            <a:ext cx="1385100" cy="55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" grpId="0"/>
      <p:bldP spid="6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491630"/>
            <a:ext cx="3707904" cy="250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t="3412"/>
          <a:stretch/>
        </p:blipFill>
        <p:spPr>
          <a:xfrm>
            <a:off x="4355976" y="843558"/>
            <a:ext cx="4569181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1889702" y="82935"/>
            <a:ext cx="53645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основных параметров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9"/>
          <p:cNvSpPr/>
          <p:nvPr/>
        </p:nvSpPr>
        <p:spPr>
          <a:xfrm>
            <a:off x="0" y="-925"/>
            <a:ext cx="9144000" cy="6018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Дерево решений глубины три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58" name="Google Shape;6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5" y="1053856"/>
            <a:ext cx="8839204" cy="33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9"/>
          <p:cNvSpPr txBox="1"/>
          <p:nvPr/>
        </p:nvSpPr>
        <p:spPr>
          <a:xfrm>
            <a:off x="4900800" y="1116475"/>
            <a:ext cx="1792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1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0.58</a:t>
            </a:r>
            <a:endParaRPr sz="115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0" name="Google Shape;660;p69"/>
          <p:cNvSpPr/>
          <p:nvPr/>
        </p:nvSpPr>
        <p:spPr>
          <a:xfrm>
            <a:off x="5104350" y="1140025"/>
            <a:ext cx="1385100" cy="55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/>
      <p:bldP spid="6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/>
          <p:nvPr/>
        </p:nvSpPr>
        <p:spPr>
          <a:xfrm>
            <a:off x="0" y="-932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Дерево решений глубины четыре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18"/>
            <a:ext cx="8839204" cy="347439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0"/>
          <p:cNvSpPr txBox="1"/>
          <p:nvPr/>
        </p:nvSpPr>
        <p:spPr>
          <a:xfrm>
            <a:off x="4244700" y="1270375"/>
            <a:ext cx="1792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ACCURACY: 0.66</a:t>
            </a:r>
            <a:endParaRPr sz="1150" b="1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8" name="Google Shape;668;p70"/>
          <p:cNvSpPr/>
          <p:nvPr/>
        </p:nvSpPr>
        <p:spPr>
          <a:xfrm>
            <a:off x="4448250" y="1293925"/>
            <a:ext cx="1385100" cy="55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  <p:bldP spid="6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/>
          <p:nvPr/>
        </p:nvSpPr>
        <p:spPr>
          <a:xfrm>
            <a:off x="0" y="-932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763"/>
            <a:ext cx="9144003" cy="222797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1"/>
          <p:cNvSpPr txBox="1"/>
          <p:nvPr/>
        </p:nvSpPr>
        <p:spPr>
          <a:xfrm>
            <a:off x="0" y="410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Зависимость разбиения от количества страниц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/>
          <p:nvPr/>
        </p:nvSpPr>
        <p:spPr>
          <a:xfrm>
            <a:off x="0" y="-932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2"/>
          <p:cNvSpPr txBox="1"/>
          <p:nvPr/>
        </p:nvSpPr>
        <p:spPr>
          <a:xfrm>
            <a:off x="0" y="410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Снижение размерности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2" name="Google Shape;682;p72"/>
          <p:cNvSpPr txBox="1"/>
          <p:nvPr/>
        </p:nvSpPr>
        <p:spPr>
          <a:xfrm>
            <a:off x="4910075" y="820900"/>
            <a:ext cx="3031777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latin typeface="Calibri"/>
                <a:ea typeface="Calibri"/>
                <a:cs typeface="Calibri"/>
                <a:sym typeface="Calibri"/>
              </a:rPr>
              <a:t>Объяснённая дисперсия:</a:t>
            </a:r>
            <a:r>
              <a:rPr lang="ru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PC1 = </a:t>
            </a:r>
            <a:r>
              <a:rPr lang="ru" sz="1700" b="1" dirty="0" smtClean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0.47</a:t>
            </a:r>
            <a:endParaRPr sz="1700" b="1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PC2 = </a:t>
            </a:r>
            <a:r>
              <a:rPr lang="ru" sz="1700" b="1" dirty="0" smtClean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0.19</a:t>
            </a:r>
            <a:endParaRPr sz="1700" b="1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PC3 = </a:t>
            </a:r>
            <a:r>
              <a:rPr lang="ru" sz="1700" b="1" dirty="0" smtClean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0.13 </a:t>
            </a:r>
            <a:r>
              <a:rPr lang="ru" sz="1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= </a:t>
            </a:r>
            <a:r>
              <a:rPr lang="ru" sz="1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0.79 </a:t>
            </a:r>
            <a:endParaRPr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83" name="Google Shape;683;p72"/>
          <p:cNvPicPr preferRelativeResize="0"/>
          <p:nvPr/>
        </p:nvPicPr>
        <p:blipFill rotWithShape="1">
          <a:blip r:embed="rId3">
            <a:alphaModFix/>
          </a:blip>
          <a:srcRect t="10714"/>
          <a:stretch/>
        </p:blipFill>
        <p:spPr>
          <a:xfrm>
            <a:off x="124175" y="712725"/>
            <a:ext cx="4640002" cy="44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8;p70"/>
          <p:cNvSpPr/>
          <p:nvPr/>
        </p:nvSpPr>
        <p:spPr>
          <a:xfrm>
            <a:off x="4910074" y="841133"/>
            <a:ext cx="3031777" cy="15186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3"/>
          <p:cNvSpPr/>
          <p:nvPr/>
        </p:nvSpPr>
        <p:spPr>
          <a:xfrm>
            <a:off x="0" y="-7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3"/>
          <p:cNvSpPr txBox="1">
            <a:spLocks noGrp="1"/>
          </p:cNvSpPr>
          <p:nvPr>
            <p:ph type="ctrTitle"/>
          </p:nvPr>
        </p:nvSpPr>
        <p:spPr>
          <a:xfrm>
            <a:off x="0" y="18000"/>
            <a:ext cx="91440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Дендрограмма по главным компонентам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90" name="Google Shape;690;p73"/>
          <p:cNvPicPr preferRelativeResize="0"/>
          <p:nvPr/>
        </p:nvPicPr>
        <p:blipFill rotWithShape="1">
          <a:blip r:embed="rId3">
            <a:alphaModFix/>
          </a:blip>
          <a:srcRect t="10738"/>
          <a:stretch/>
        </p:blipFill>
        <p:spPr>
          <a:xfrm>
            <a:off x="108450" y="692248"/>
            <a:ext cx="8927099" cy="44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4"/>
          <p:cNvSpPr/>
          <p:nvPr/>
        </p:nvSpPr>
        <p:spPr>
          <a:xfrm>
            <a:off x="0" y="-7"/>
            <a:ext cx="9144000" cy="627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74"/>
          <p:cNvSpPr txBox="1">
            <a:spLocks noGrp="1"/>
          </p:cNvSpPr>
          <p:nvPr>
            <p:ph type="ctrTitle"/>
          </p:nvPr>
        </p:nvSpPr>
        <p:spPr>
          <a:xfrm>
            <a:off x="0" y="18000"/>
            <a:ext cx="9144000" cy="5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Кластеризация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97" name="Google Shape;697;p74"/>
          <p:cNvPicPr preferRelativeResize="0"/>
          <p:nvPr/>
        </p:nvPicPr>
        <p:blipFill rotWithShape="1">
          <a:blip r:embed="rId3">
            <a:alphaModFix/>
          </a:blip>
          <a:srcRect t="11103"/>
          <a:stretch/>
        </p:blipFill>
        <p:spPr>
          <a:xfrm>
            <a:off x="2225638" y="682150"/>
            <a:ext cx="4692727" cy="446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t="10300"/>
          <a:stretch/>
        </p:blipFill>
        <p:spPr>
          <a:xfrm>
            <a:off x="-3" y="1419622"/>
            <a:ext cx="9144003" cy="260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1413921" y="82935"/>
            <a:ext cx="63161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цены и количества страниц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77700" y="3219822"/>
            <a:ext cx="9066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7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на экспоненциальность</a:t>
            </a:r>
            <a:endParaRPr sz="17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Популярные бестселлеры: statistic = 6.04, critical value = 1.32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Научно-популярная литература: statistic = 4.7, critical value = 1.32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Классика</a:t>
            </a:r>
            <a:r>
              <a:rPr lang="en-GB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ru" sz="15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 = 1.61, critical value = 1.32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053457" y="36784"/>
            <a:ext cx="503708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цены по категориям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914623"/>
            <a:ext cx="9144003" cy="201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77700" y="3075806"/>
            <a:ext cx="9066300" cy="2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на нормальность</a:t>
            </a:r>
            <a:endParaRPr sz="17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Популярные бестселлеры: statistic = 0.28, critical value = 0.743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7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на экспоненциальность</a:t>
            </a:r>
            <a:endParaRPr sz="17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Научно-популярная литература: statistic = 7.12, critical value = 1.33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Проверка на нормальность</a:t>
            </a:r>
            <a:endParaRPr sz="17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Классика: statistic = 1.1, critical value = 0.74</a:t>
            </a:r>
            <a:endParaRPr sz="1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1045285" y="36784"/>
            <a:ext cx="705343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количества страниц по категориям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42615"/>
            <a:ext cx="9144003" cy="201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6048"/>
            <a:ext cx="9144003" cy="201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82" y="2791992"/>
            <a:ext cx="3263128" cy="2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9832" y="2798576"/>
            <a:ext cx="3263128" cy="2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6">
            <a:alphaModFix/>
          </a:blip>
          <a:srcRect r="9090"/>
          <a:stretch/>
        </p:blipFill>
        <p:spPr>
          <a:xfrm>
            <a:off x="6106750" y="2900100"/>
            <a:ext cx="2998400" cy="22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1042287" y="36784"/>
            <a:ext cx="705343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количества страниц по категориям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0" y="1"/>
            <a:ext cx="9144000" cy="62753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0" y="3291830"/>
            <a:ext cx="9144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Проверка на нормальность</a:t>
            </a:r>
            <a:endParaRPr sz="1700" b="0" i="1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Читай-город: statistic = 0.36, critical value = 0.74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" sz="1700" b="0" i="1" u="none" strike="noStrike" cap="none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Проверка на экспоненциальность</a:t>
            </a:r>
            <a:endParaRPr sz="1700" b="0" i="1" u="none" strike="noStrike" cap="none">
              <a:solidFill>
                <a:srgbClr val="21212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Книжный лабиринт: statistic = 9.1, critical value = 1.33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Молодая гвардия: statistic = 7.46, critical value = 1.33</a:t>
            </a:r>
            <a:endParaRPr sz="1500" b="0" i="0" u="none" strike="noStrike" cap="none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2037692" y="36784"/>
            <a:ext cx="511256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400" b="1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Распределение цены по магазинам</a:t>
            </a:r>
            <a:endParaRPr sz="2400" b="1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48436"/>
            <a:ext cx="9144003" cy="222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989</Words>
  <Application>Microsoft Office PowerPoint</Application>
  <PresentationFormat>Экран (16:9)</PresentationFormat>
  <Paragraphs>261</Paragraphs>
  <Slides>45</Slides>
  <Notes>44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47" baseType="lpstr">
      <vt:lpstr>Simple Light</vt:lpstr>
      <vt:lpstr>Тема Office</vt:lpstr>
      <vt:lpstr>Галушкин Т. Р., Нурмухаметов А. Л. Костин А. А., Мартыненко Д. Ю.</vt:lpstr>
      <vt:lpstr>Постановка</vt:lpstr>
      <vt:lpstr>Категории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Однородность новых данных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Lasso регрессия с alpha: 0.5 и 100</vt:lpstr>
      <vt:lpstr>Lasso регрессия с alpha: 0.5 и 100</vt:lpstr>
      <vt:lpstr>Lasso регрессия с alpha от 0 до 300</vt:lpstr>
      <vt:lpstr>Lasso регрессия с alpha = 0.5</vt:lpstr>
      <vt:lpstr>Слайд 27</vt:lpstr>
      <vt:lpstr>Преобразование Бокса-Кокса по всем коэффициентам</vt:lpstr>
      <vt:lpstr>Слайд 29</vt:lpstr>
      <vt:lpstr>Lasso регрессия с магазинами с alpha: 0.5 и 150</vt:lpstr>
      <vt:lpstr>Слайд 31</vt:lpstr>
      <vt:lpstr>Lasso регрессия с добавлением магазинов</vt:lpstr>
      <vt:lpstr>Lasso регрессия с добавлением магазинов</vt:lpstr>
      <vt:lpstr>Слайд 34</vt:lpstr>
      <vt:lpstr>Преобразование Бокса-Кокса по всем коэффициентам с магазинами</vt:lpstr>
      <vt:lpstr>Слайд 36</vt:lpstr>
      <vt:lpstr>Непараметрическая модель</vt:lpstr>
      <vt:lpstr>Классификатор магазинов</vt:lpstr>
      <vt:lpstr>Слайд 39</vt:lpstr>
      <vt:lpstr>Слайд 40</vt:lpstr>
      <vt:lpstr>Слайд 41</vt:lpstr>
      <vt:lpstr>Слайд 42</vt:lpstr>
      <vt:lpstr>Слайд 43</vt:lpstr>
      <vt:lpstr>Дендрограмма по главным компонентам</vt:lpstr>
      <vt:lpstr>Кластеризация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Книжный АД</dc:title>
  <dc:creator>Тимофей Галушкин</dc:creator>
  <cp:lastModifiedBy>Daniil Martynenko</cp:lastModifiedBy>
  <cp:revision>37</cp:revision>
  <dcterms:modified xsi:type="dcterms:W3CDTF">2022-08-29T15:16:15Z</dcterms:modified>
</cp:coreProperties>
</file>